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1" r:id="rId4"/>
    <p:sldId id="258" r:id="rId5"/>
    <p:sldId id="259" r:id="rId6"/>
    <p:sldId id="272" r:id="rId7"/>
    <p:sldId id="269" r:id="rId8"/>
    <p:sldId id="273" r:id="rId9"/>
    <p:sldId id="270" r:id="rId10"/>
    <p:sldId id="274" r:id="rId11"/>
    <p:sldId id="271" r:id="rId12"/>
    <p:sldId id="275" r:id="rId13"/>
    <p:sldId id="260" r:id="rId14"/>
    <p:sldId id="263" r:id="rId15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CC99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F9DF60-57CE-4636-BE59-A0CFBA31B19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A46ECE-DBF3-4E39-AEBB-3CF9C47F6FE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D870C-7C2E-42A5-B822-15B2D91DF17E}" type="slidenum">
              <a:rPr lang="en-CA"/>
              <a:pPr/>
              <a:t>1</a:t>
            </a:fld>
            <a:endParaRPr lang="en-CA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9FF31-9845-418F-910F-034A2299C869}" type="slidenum">
              <a:rPr lang="en-CA"/>
              <a:pPr/>
              <a:t>10</a:t>
            </a:fld>
            <a:endParaRPr lang="en-CA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B2E7C-3CBE-41BF-9F29-CE63E28519F2}" type="slidenum">
              <a:rPr lang="en-CA"/>
              <a:pPr/>
              <a:t>11</a:t>
            </a:fld>
            <a:endParaRPr lang="en-CA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F15FD-EEFF-42D3-A1D4-F50C89F7CD72}" type="slidenum">
              <a:rPr lang="en-CA"/>
              <a:pPr/>
              <a:t>12</a:t>
            </a:fld>
            <a:endParaRPr lang="en-CA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7ABB4-BC0E-40E6-A03D-090E627CAC17}" type="slidenum">
              <a:rPr lang="en-CA"/>
              <a:pPr/>
              <a:t>13</a:t>
            </a:fld>
            <a:endParaRPr lang="en-CA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CC328-26CE-450D-A8A3-5D75BB8D947E}" type="slidenum">
              <a:rPr lang="en-CA"/>
              <a:pPr/>
              <a:t>14</a:t>
            </a:fld>
            <a:endParaRPr lang="en-CA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A957F-8F91-4E66-BA0F-1B91E594DA45}" type="slidenum">
              <a:rPr lang="en-CA"/>
              <a:pPr/>
              <a:t>2</a:t>
            </a:fld>
            <a:endParaRPr lang="en-CA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D646E-85B3-404A-A1DC-99B54F912023}" type="slidenum">
              <a:rPr lang="en-CA"/>
              <a:pPr/>
              <a:t>3</a:t>
            </a:fld>
            <a:endParaRPr lang="en-CA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F9296-9163-4DBC-A3BB-723BCA52841B}" type="slidenum">
              <a:rPr lang="en-CA"/>
              <a:pPr/>
              <a:t>4</a:t>
            </a:fld>
            <a:endParaRPr lang="en-CA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A8469-8D68-47BD-86AE-08970AC6756F}" type="slidenum">
              <a:rPr lang="en-CA"/>
              <a:pPr/>
              <a:t>5</a:t>
            </a:fld>
            <a:endParaRPr lang="en-CA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1F0C89-F8B6-450A-8748-3F80CEB5B2F4}" type="slidenum">
              <a:rPr lang="en-CA"/>
              <a:pPr/>
              <a:t>6</a:t>
            </a:fld>
            <a:endParaRPr lang="en-CA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6B7FD-3B91-4472-B1DE-5922F3EA77A9}" type="slidenum">
              <a:rPr lang="en-CA"/>
              <a:pPr/>
              <a:t>7</a:t>
            </a:fld>
            <a:endParaRPr lang="en-CA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13332-679C-4484-BD9B-4D988D872526}" type="slidenum">
              <a:rPr lang="en-CA"/>
              <a:pPr/>
              <a:t>8</a:t>
            </a:fld>
            <a:endParaRPr lang="en-CA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4A2F2-F3B9-4288-9780-2A61D96C73E1}" type="slidenum">
              <a:rPr lang="en-CA"/>
              <a:pPr/>
              <a:t>9</a:t>
            </a:fld>
            <a:endParaRPr lang="en-CA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20718-C5D8-415C-8BD7-072E3145477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8D7A6-891A-423D-95E6-BDACAD32800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129E7-F587-4C6F-A792-77603F85190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1453B-54E0-47E3-80DB-1DC48DD812E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C00EF-EA51-4308-A3A8-D2923CBD6AA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4FA0D-FB65-456B-8FDA-6B32248D721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9DE4C-6086-4666-A644-10DA7D38D8C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B2EDC-2E63-4964-B32D-7320CA67E3D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898CC-246B-4057-BF17-C30C625845F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3B89A-75B5-4BE6-9231-847B12AE92F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638C6-401F-4A9B-871C-70672536805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3148C3-D626-42B1-9813-F09C2BA28CE8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620713"/>
            <a:ext cx="7772400" cy="1470025"/>
          </a:xfrm>
        </p:spPr>
        <p:txBody>
          <a:bodyPr/>
          <a:lstStyle/>
          <a:p>
            <a:r>
              <a:rPr lang="en-CA"/>
              <a:t>The Four Humours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gallery_four_humou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44675"/>
            <a:ext cx="4198937" cy="5013325"/>
          </a:xfrm>
          <a:prstGeom prst="rect">
            <a:avLst/>
          </a:prstGeom>
          <a:noFill/>
        </p:spPr>
      </p:pic>
      <p:pic>
        <p:nvPicPr>
          <p:cNvPr id="2053" name="Picture 5" descr="MedicineFourHumoursMedievalW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1844675"/>
            <a:ext cx="3890963" cy="501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>
                <a:solidFill>
                  <a:srgbClr val="669900"/>
                </a:solidFill>
              </a:rPr>
              <a:t>Phlegmatic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Planet: </a:t>
            </a:r>
            <a:r>
              <a:rPr lang="en-CA" b="1">
                <a:solidFill>
                  <a:srgbClr val="669900"/>
                </a:solidFill>
              </a:rPr>
              <a:t>Moon</a:t>
            </a:r>
            <a:endParaRPr lang="en-CA">
              <a:solidFill>
                <a:srgbClr val="669900"/>
              </a:solidFill>
            </a:endParaRPr>
          </a:p>
          <a:p>
            <a:r>
              <a:rPr lang="en-CA"/>
              <a:t>Astrological sign: </a:t>
            </a:r>
            <a:r>
              <a:rPr lang="en-CA" b="1">
                <a:solidFill>
                  <a:srgbClr val="669900"/>
                </a:solidFill>
              </a:rPr>
              <a:t>Cancer, Scorpio, Pisces</a:t>
            </a:r>
            <a:endParaRPr lang="en-CA">
              <a:solidFill>
                <a:srgbClr val="669900"/>
              </a:solidFill>
            </a:endParaRPr>
          </a:p>
          <a:p>
            <a:r>
              <a:rPr lang="en-CA"/>
              <a:t>Direction: </a:t>
            </a:r>
            <a:r>
              <a:rPr lang="en-CA" b="1">
                <a:solidFill>
                  <a:srgbClr val="669900"/>
                </a:solidFill>
              </a:rPr>
              <a:t>East</a:t>
            </a:r>
            <a:endParaRPr lang="en-CA">
              <a:solidFill>
                <a:srgbClr val="669900"/>
              </a:solidFill>
            </a:endParaRPr>
          </a:p>
          <a:p>
            <a:r>
              <a:rPr lang="en-CA"/>
              <a:t>Season: </a:t>
            </a:r>
            <a:r>
              <a:rPr lang="en-CA" b="1">
                <a:solidFill>
                  <a:srgbClr val="669900"/>
                </a:solidFill>
              </a:rPr>
              <a:t>Winter</a:t>
            </a:r>
            <a:endParaRPr lang="en-CA">
              <a:solidFill>
                <a:srgbClr val="669900"/>
              </a:solidFill>
            </a:endParaRPr>
          </a:p>
          <a:p>
            <a:r>
              <a:rPr lang="en-CA"/>
              <a:t>Phase of Life: </a:t>
            </a:r>
            <a:r>
              <a:rPr lang="en-CA" b="1">
                <a:solidFill>
                  <a:srgbClr val="669900"/>
                </a:solidFill>
              </a:rPr>
              <a:t>Childhood (also senility)</a:t>
            </a:r>
            <a:endParaRPr lang="en-CA">
              <a:solidFill>
                <a:srgbClr val="669900"/>
              </a:solidFill>
            </a:endParaRPr>
          </a:p>
          <a:p>
            <a:r>
              <a:rPr lang="en-CA"/>
              <a:t>When out of balance: </a:t>
            </a:r>
            <a:r>
              <a:rPr lang="en-CA" b="1">
                <a:solidFill>
                  <a:srgbClr val="669900"/>
                </a:solidFill>
              </a:rPr>
              <a:t>Lazy, vulnerable, cowardly, excessively emotional</a:t>
            </a:r>
            <a:endParaRPr lang="en-CA">
              <a:solidFill>
                <a:srgbClr val="669900"/>
              </a:solidFill>
            </a:endParaRPr>
          </a:p>
          <a:p>
            <a:endParaRPr lang="en-CA">
              <a:solidFill>
                <a:srgbClr val="669900"/>
              </a:solidFill>
            </a:endParaRPr>
          </a:p>
        </p:txBody>
      </p:sp>
      <p:pic>
        <p:nvPicPr>
          <p:cNvPr id="20484" name="Picture 4" descr="FourHumoursBottles-thumb-200x123-24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0"/>
            <a:ext cx="3203575" cy="196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>
                <a:solidFill>
                  <a:schemeClr val="accent2"/>
                </a:solidFill>
              </a:rPr>
              <a:t>Melancholic</a:t>
            </a:r>
            <a:r>
              <a:rPr lang="en-CA"/>
              <a:t> 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/>
              <a:t>Body substance: </a:t>
            </a:r>
            <a:r>
              <a:rPr lang="en-CA" b="1" i="1">
                <a:solidFill>
                  <a:schemeClr val="accent2"/>
                </a:solidFill>
              </a:rPr>
              <a:t>black bile</a:t>
            </a:r>
            <a:r>
              <a:rPr lang="en-CA" b="1">
                <a:solidFill>
                  <a:schemeClr val="accent2"/>
                </a:solidFill>
              </a:rPr>
              <a:t> (feces, clotted blood)</a:t>
            </a:r>
            <a:endParaRPr lang="en-CA" b="1" i="1">
              <a:solidFill>
                <a:schemeClr val="accent2"/>
              </a:solidFill>
            </a:endParaRPr>
          </a:p>
          <a:p>
            <a:r>
              <a:rPr lang="en-CA" i="1"/>
              <a:t>produced by: </a:t>
            </a:r>
            <a:r>
              <a:rPr lang="en-CA" b="1" i="1">
                <a:solidFill>
                  <a:schemeClr val="accent2"/>
                </a:solidFill>
              </a:rPr>
              <a:t>gall bladder</a:t>
            </a:r>
            <a:r>
              <a:rPr lang="en-CA" b="1">
                <a:solidFill>
                  <a:schemeClr val="accent2"/>
                </a:solidFill>
              </a:rPr>
              <a:t> </a:t>
            </a:r>
            <a:endParaRPr lang="en-CA" b="1" i="1">
              <a:solidFill>
                <a:schemeClr val="accent2"/>
              </a:solidFill>
            </a:endParaRPr>
          </a:p>
          <a:p>
            <a:r>
              <a:rPr lang="en-CA" i="1"/>
              <a:t>Element: </a:t>
            </a:r>
            <a:r>
              <a:rPr lang="en-CA" b="1" i="1">
                <a:solidFill>
                  <a:schemeClr val="accent2"/>
                </a:solidFill>
              </a:rPr>
              <a:t>earth</a:t>
            </a:r>
            <a:r>
              <a:rPr lang="en-CA" b="1">
                <a:solidFill>
                  <a:schemeClr val="accent2"/>
                </a:solidFill>
              </a:rPr>
              <a:t> </a:t>
            </a:r>
            <a:endParaRPr lang="en-CA" b="1" i="1">
              <a:solidFill>
                <a:schemeClr val="accent2"/>
              </a:solidFill>
            </a:endParaRPr>
          </a:p>
          <a:p>
            <a:r>
              <a:rPr lang="en-CA" i="1"/>
              <a:t>Qualities: </a:t>
            </a:r>
            <a:r>
              <a:rPr lang="en-CA" b="1" i="1">
                <a:solidFill>
                  <a:schemeClr val="accent2"/>
                </a:solidFill>
              </a:rPr>
              <a:t>cold and dry</a:t>
            </a:r>
            <a:r>
              <a:rPr lang="en-CA" b="1">
                <a:solidFill>
                  <a:schemeClr val="accent2"/>
                </a:solidFill>
              </a:rPr>
              <a:t> </a:t>
            </a:r>
            <a:endParaRPr lang="en-CA" b="1" i="1">
              <a:solidFill>
                <a:schemeClr val="accent2"/>
              </a:solidFill>
            </a:endParaRPr>
          </a:p>
          <a:p>
            <a:r>
              <a:rPr lang="en-CA" i="1"/>
              <a:t>Complexion and Body type: </a:t>
            </a:r>
            <a:r>
              <a:rPr lang="en-CA" b="1" i="1">
                <a:solidFill>
                  <a:schemeClr val="accent2"/>
                </a:solidFill>
              </a:rPr>
              <a:t>sallow, thin</a:t>
            </a:r>
            <a:r>
              <a:rPr lang="en-CA" b="1">
                <a:solidFill>
                  <a:schemeClr val="accent2"/>
                </a:solidFill>
              </a:rPr>
              <a:t> </a:t>
            </a:r>
            <a:endParaRPr lang="en-CA" b="1" i="1">
              <a:solidFill>
                <a:schemeClr val="accent2"/>
              </a:solidFill>
            </a:endParaRPr>
          </a:p>
          <a:p>
            <a:r>
              <a:rPr lang="en-CA" i="1"/>
              <a:t>Personality: </a:t>
            </a:r>
            <a:r>
              <a:rPr lang="en-CA" b="1" i="1">
                <a:solidFill>
                  <a:schemeClr val="accent2"/>
                </a:solidFill>
              </a:rPr>
              <a:t>Introspective, sentimental, gluttonous</a:t>
            </a:r>
            <a:r>
              <a:rPr lang="en-CA" b="1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17412" name="Picture 4" descr="FourHumoursBottles-thumb-200x123-24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0"/>
            <a:ext cx="2627312" cy="16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>
                <a:solidFill>
                  <a:schemeClr val="accent2"/>
                </a:solidFill>
              </a:rPr>
              <a:t>Melancholic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Planet: </a:t>
            </a:r>
            <a:r>
              <a:rPr lang="en-CA" b="1">
                <a:solidFill>
                  <a:schemeClr val="accent2"/>
                </a:solidFill>
              </a:rPr>
              <a:t>Saturn</a:t>
            </a:r>
            <a:endParaRPr lang="en-CA">
              <a:solidFill>
                <a:schemeClr val="accent2"/>
              </a:solidFill>
            </a:endParaRPr>
          </a:p>
          <a:p>
            <a:r>
              <a:rPr lang="en-CA"/>
              <a:t>Astrological sign: </a:t>
            </a:r>
            <a:r>
              <a:rPr lang="en-CA" b="1">
                <a:solidFill>
                  <a:schemeClr val="accent2"/>
                </a:solidFill>
              </a:rPr>
              <a:t>Taurus, Virgo, Capricorn</a:t>
            </a:r>
            <a:endParaRPr lang="en-CA">
              <a:solidFill>
                <a:schemeClr val="accent2"/>
              </a:solidFill>
            </a:endParaRPr>
          </a:p>
          <a:p>
            <a:r>
              <a:rPr lang="en-CA"/>
              <a:t>Direction: </a:t>
            </a:r>
            <a:r>
              <a:rPr lang="en-CA" b="1">
                <a:solidFill>
                  <a:schemeClr val="accent2"/>
                </a:solidFill>
              </a:rPr>
              <a:t>North</a:t>
            </a:r>
            <a:endParaRPr lang="en-CA">
              <a:solidFill>
                <a:schemeClr val="accent2"/>
              </a:solidFill>
            </a:endParaRPr>
          </a:p>
          <a:p>
            <a:r>
              <a:rPr lang="en-CA"/>
              <a:t>Season: </a:t>
            </a:r>
            <a:r>
              <a:rPr lang="en-CA" b="1">
                <a:solidFill>
                  <a:schemeClr val="accent2"/>
                </a:solidFill>
              </a:rPr>
              <a:t>Autumn</a:t>
            </a:r>
            <a:endParaRPr lang="en-CA">
              <a:solidFill>
                <a:schemeClr val="accent2"/>
              </a:solidFill>
            </a:endParaRPr>
          </a:p>
          <a:p>
            <a:r>
              <a:rPr lang="en-CA"/>
              <a:t>Phase of Life: </a:t>
            </a:r>
            <a:r>
              <a:rPr lang="en-CA" b="1">
                <a:solidFill>
                  <a:schemeClr val="accent2"/>
                </a:solidFill>
              </a:rPr>
              <a:t>Old Age</a:t>
            </a:r>
            <a:endParaRPr lang="en-CA">
              <a:solidFill>
                <a:schemeClr val="accent2"/>
              </a:solidFill>
            </a:endParaRPr>
          </a:p>
          <a:p>
            <a:r>
              <a:rPr lang="en-CA"/>
              <a:t>When out of balance: </a:t>
            </a:r>
            <a:r>
              <a:rPr lang="en-CA" b="1">
                <a:solidFill>
                  <a:schemeClr val="accent2"/>
                </a:solidFill>
              </a:rPr>
              <a:t>Depressive, narcissistic, self-loathing</a:t>
            </a:r>
            <a:endParaRPr lang="en-CA">
              <a:solidFill>
                <a:schemeClr val="accent2"/>
              </a:solidFill>
            </a:endParaRPr>
          </a:p>
          <a:p>
            <a:endParaRPr lang="en-CA">
              <a:solidFill>
                <a:schemeClr val="accent2"/>
              </a:solidFill>
            </a:endParaRPr>
          </a:p>
        </p:txBody>
      </p:sp>
      <p:pic>
        <p:nvPicPr>
          <p:cNvPr id="21508" name="Picture 4" descr="FourHumoursBottles-thumb-200x123-24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0"/>
            <a:ext cx="2627312" cy="16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9" name="Picture 5" descr="Hans Eysenck's personality ch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6988"/>
            <a:ext cx="6769100" cy="676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The Four Humours = balance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7" name="Picture 5" descr="The four humou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341438"/>
            <a:ext cx="5329237" cy="5329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2" name="Picture 4" descr="fourhumours2"/>
          <p:cNvPicPr>
            <a:picLocks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188" y="549275"/>
            <a:ext cx="7126287" cy="51625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Four Humours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/>
              <a:t>Developed as medical "science" by the ancient Greeks</a:t>
            </a:r>
          </a:p>
          <a:p>
            <a:r>
              <a:rPr lang="en-CA" b="1"/>
              <a:t>The Four Humours in Renaissance and Elizabethan time </a:t>
            </a:r>
            <a:r>
              <a:rPr lang="en-CA"/>
              <a:t>had become standardised as follows:</a:t>
            </a:r>
          </a:p>
        </p:txBody>
      </p:sp>
      <p:pic>
        <p:nvPicPr>
          <p:cNvPr id="4100" name="Picture 4" descr="humors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8425" y="3811588"/>
            <a:ext cx="2695575" cy="3046412"/>
          </a:xfrm>
          <a:prstGeom prst="rect">
            <a:avLst/>
          </a:prstGeom>
          <a:noFill/>
        </p:spPr>
      </p:pic>
      <p:pic>
        <p:nvPicPr>
          <p:cNvPr id="4101" name="Picture 5" descr="scale Four_humou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4508500"/>
            <a:ext cx="2819400" cy="1712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>
                <a:solidFill>
                  <a:srgbClr val="CC0000"/>
                </a:solidFill>
              </a:rPr>
              <a:t>Sanguine</a:t>
            </a:r>
            <a:r>
              <a:rPr lang="en-CA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/>
              <a:t>Body substance:  </a:t>
            </a:r>
            <a:r>
              <a:rPr lang="en-CA" b="1" i="1">
                <a:solidFill>
                  <a:srgbClr val="CC0000"/>
                </a:solidFill>
              </a:rPr>
              <a:t>blood </a:t>
            </a:r>
          </a:p>
          <a:p>
            <a:r>
              <a:rPr lang="en-CA" i="1"/>
              <a:t>produced by: </a:t>
            </a:r>
            <a:r>
              <a:rPr lang="en-CA" b="1" i="1">
                <a:solidFill>
                  <a:srgbClr val="CC0000"/>
                </a:solidFill>
              </a:rPr>
              <a:t>liver</a:t>
            </a:r>
            <a:r>
              <a:rPr lang="en-CA" b="1">
                <a:solidFill>
                  <a:srgbClr val="CC0000"/>
                </a:solidFill>
              </a:rPr>
              <a:t> </a:t>
            </a:r>
            <a:endParaRPr lang="en-CA" b="1" i="1">
              <a:solidFill>
                <a:srgbClr val="CC0000"/>
              </a:solidFill>
            </a:endParaRPr>
          </a:p>
          <a:p>
            <a:r>
              <a:rPr lang="en-CA" i="1"/>
              <a:t>Element: </a:t>
            </a:r>
            <a:r>
              <a:rPr lang="en-CA" b="1" i="1">
                <a:solidFill>
                  <a:srgbClr val="CC0000"/>
                </a:solidFill>
              </a:rPr>
              <a:t>air</a:t>
            </a:r>
            <a:r>
              <a:rPr lang="en-CA" b="1">
                <a:solidFill>
                  <a:srgbClr val="CC0000"/>
                </a:solidFill>
              </a:rPr>
              <a:t> </a:t>
            </a:r>
            <a:endParaRPr lang="en-CA" b="1" i="1">
              <a:solidFill>
                <a:srgbClr val="CC0000"/>
              </a:solidFill>
            </a:endParaRPr>
          </a:p>
          <a:p>
            <a:r>
              <a:rPr lang="en-CA" i="1"/>
              <a:t>Qualities:  </a:t>
            </a:r>
            <a:r>
              <a:rPr lang="en-CA" b="1" i="1">
                <a:solidFill>
                  <a:srgbClr val="CC0000"/>
                </a:solidFill>
              </a:rPr>
              <a:t>hot and moist</a:t>
            </a:r>
            <a:r>
              <a:rPr lang="en-CA" b="1">
                <a:solidFill>
                  <a:srgbClr val="CC0000"/>
                </a:solidFill>
              </a:rPr>
              <a:t> </a:t>
            </a:r>
            <a:endParaRPr lang="en-CA" b="1" i="1">
              <a:solidFill>
                <a:srgbClr val="CC0000"/>
              </a:solidFill>
            </a:endParaRPr>
          </a:p>
          <a:p>
            <a:r>
              <a:rPr lang="en-CA" i="1"/>
              <a:t>Complexion and Body type: </a:t>
            </a:r>
            <a:r>
              <a:rPr lang="en-CA" b="1" i="1">
                <a:solidFill>
                  <a:srgbClr val="CC0000"/>
                </a:solidFill>
              </a:rPr>
              <a:t>red-cheeked, corpulent</a:t>
            </a:r>
            <a:r>
              <a:rPr lang="en-CA" b="1">
                <a:solidFill>
                  <a:srgbClr val="CC0000"/>
                </a:solidFill>
              </a:rPr>
              <a:t> </a:t>
            </a:r>
            <a:endParaRPr lang="en-CA" b="1" i="1">
              <a:solidFill>
                <a:srgbClr val="CC0000"/>
              </a:solidFill>
            </a:endParaRPr>
          </a:p>
          <a:p>
            <a:r>
              <a:rPr lang="en-CA" i="1"/>
              <a:t>Personality: </a:t>
            </a:r>
            <a:r>
              <a:rPr lang="en-CA" b="1" i="1">
                <a:solidFill>
                  <a:srgbClr val="CC0000"/>
                </a:solidFill>
              </a:rPr>
              <a:t>amorous, happy, generous, optimistic, irresponsible</a:t>
            </a:r>
            <a:r>
              <a:rPr lang="en-CA" b="1">
                <a:solidFill>
                  <a:srgbClr val="CC0000"/>
                </a:solidFill>
              </a:rPr>
              <a:t> </a:t>
            </a:r>
          </a:p>
        </p:txBody>
      </p:sp>
      <p:pic>
        <p:nvPicPr>
          <p:cNvPr id="5124" name="Picture 4" descr="FourHumoursBottles-thumb-200x123-24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0"/>
            <a:ext cx="3203575" cy="196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>
                <a:solidFill>
                  <a:srgbClr val="CC0000"/>
                </a:solidFill>
              </a:rPr>
              <a:t>Sanguine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Planet: </a:t>
            </a:r>
            <a:r>
              <a:rPr lang="en-CA" b="1">
                <a:solidFill>
                  <a:srgbClr val="CC0000"/>
                </a:solidFill>
              </a:rPr>
              <a:t>Jupiter</a:t>
            </a:r>
            <a:endParaRPr lang="en-CA">
              <a:solidFill>
                <a:srgbClr val="CC0000"/>
              </a:solidFill>
            </a:endParaRPr>
          </a:p>
          <a:p>
            <a:r>
              <a:rPr lang="en-CA"/>
              <a:t>Astrological sign: </a:t>
            </a:r>
            <a:r>
              <a:rPr lang="en-CA" b="1">
                <a:solidFill>
                  <a:srgbClr val="CC0000"/>
                </a:solidFill>
              </a:rPr>
              <a:t>Gemini, Libra, Aquarius</a:t>
            </a:r>
          </a:p>
          <a:p>
            <a:r>
              <a:rPr lang="en-CA"/>
              <a:t>Direction: </a:t>
            </a:r>
            <a:r>
              <a:rPr lang="en-CA" b="1">
                <a:solidFill>
                  <a:srgbClr val="CC0000"/>
                </a:solidFill>
              </a:rPr>
              <a:t>South</a:t>
            </a:r>
            <a:endParaRPr lang="en-CA">
              <a:solidFill>
                <a:srgbClr val="CC0000"/>
              </a:solidFill>
            </a:endParaRPr>
          </a:p>
          <a:p>
            <a:r>
              <a:rPr lang="en-CA"/>
              <a:t>Season: </a:t>
            </a:r>
            <a:r>
              <a:rPr lang="en-CA" b="1">
                <a:solidFill>
                  <a:srgbClr val="CC0000"/>
                </a:solidFill>
              </a:rPr>
              <a:t>Spring</a:t>
            </a:r>
            <a:endParaRPr lang="en-CA">
              <a:solidFill>
                <a:srgbClr val="CC0000"/>
              </a:solidFill>
            </a:endParaRPr>
          </a:p>
          <a:p>
            <a:r>
              <a:rPr lang="en-CA"/>
              <a:t>Phase of Life: </a:t>
            </a:r>
            <a:r>
              <a:rPr lang="en-CA" b="1">
                <a:solidFill>
                  <a:srgbClr val="CC0000"/>
                </a:solidFill>
              </a:rPr>
              <a:t>Adolescence</a:t>
            </a:r>
            <a:endParaRPr lang="en-CA">
              <a:solidFill>
                <a:srgbClr val="CC0000"/>
              </a:solidFill>
            </a:endParaRPr>
          </a:p>
          <a:p>
            <a:r>
              <a:rPr lang="en-CA"/>
              <a:t>When out of balance: </a:t>
            </a:r>
            <a:r>
              <a:rPr lang="en-CA" b="1">
                <a:solidFill>
                  <a:srgbClr val="CC0000"/>
                </a:solidFill>
              </a:rPr>
              <a:t>Irresponsible,</a:t>
            </a:r>
            <a:r>
              <a:rPr lang="en-CA" b="1"/>
              <a:t> </a:t>
            </a:r>
            <a:r>
              <a:rPr lang="en-CA" b="1">
                <a:solidFill>
                  <a:srgbClr val="CC0000"/>
                </a:solidFill>
              </a:rPr>
              <a:t>gluttonous, inebriate, lusty</a:t>
            </a:r>
            <a:endParaRPr lang="en-CA">
              <a:solidFill>
                <a:srgbClr val="CC0000"/>
              </a:solidFill>
            </a:endParaRPr>
          </a:p>
          <a:p>
            <a:endParaRPr lang="en-CA">
              <a:solidFill>
                <a:srgbClr val="CC0000"/>
              </a:solidFill>
            </a:endParaRPr>
          </a:p>
        </p:txBody>
      </p:sp>
      <p:pic>
        <p:nvPicPr>
          <p:cNvPr id="18436" name="Picture 4" descr="FourHumoursBottles-thumb-200x123-24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0"/>
            <a:ext cx="3203575" cy="196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>
                <a:solidFill>
                  <a:srgbClr val="CC9900"/>
                </a:solidFill>
              </a:rPr>
              <a:t>Choleric</a:t>
            </a:r>
            <a:r>
              <a:rPr lang="en-CA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i="1"/>
              <a:t>Body substance: </a:t>
            </a:r>
            <a:r>
              <a:rPr lang="en-CA" b="1" i="1">
                <a:solidFill>
                  <a:srgbClr val="CC9900"/>
                </a:solidFill>
              </a:rPr>
              <a:t>yellow bile</a:t>
            </a:r>
            <a:r>
              <a:rPr lang="en-CA" b="1">
                <a:solidFill>
                  <a:srgbClr val="CC9900"/>
                </a:solidFill>
              </a:rPr>
              <a:t> (includes gall and urine) as in "pissed off"</a:t>
            </a:r>
            <a:endParaRPr lang="en-CA" b="1" i="1">
              <a:solidFill>
                <a:srgbClr val="CC9900"/>
              </a:solidFill>
            </a:endParaRPr>
          </a:p>
          <a:p>
            <a:pPr>
              <a:lnSpc>
                <a:spcPct val="90000"/>
              </a:lnSpc>
            </a:pPr>
            <a:r>
              <a:rPr lang="en-CA" i="1"/>
              <a:t>produced by: </a:t>
            </a:r>
            <a:r>
              <a:rPr lang="en-CA" b="1" i="1">
                <a:solidFill>
                  <a:srgbClr val="CC9900"/>
                </a:solidFill>
              </a:rPr>
              <a:t>spleen</a:t>
            </a:r>
            <a:r>
              <a:rPr lang="en-CA" b="1">
                <a:solidFill>
                  <a:srgbClr val="CC9900"/>
                </a:solidFill>
              </a:rPr>
              <a:t> </a:t>
            </a:r>
            <a:endParaRPr lang="en-CA" b="1" i="1">
              <a:solidFill>
                <a:srgbClr val="CC9900"/>
              </a:solidFill>
            </a:endParaRPr>
          </a:p>
          <a:p>
            <a:pPr>
              <a:lnSpc>
                <a:spcPct val="90000"/>
              </a:lnSpc>
            </a:pPr>
            <a:r>
              <a:rPr lang="en-CA" i="1"/>
              <a:t>Element: </a:t>
            </a:r>
            <a:r>
              <a:rPr lang="en-CA" b="1" i="1">
                <a:solidFill>
                  <a:srgbClr val="CC9900"/>
                </a:solidFill>
              </a:rPr>
              <a:t>fire</a:t>
            </a:r>
            <a:r>
              <a:rPr lang="en-CA" b="1">
                <a:solidFill>
                  <a:srgbClr val="CC9900"/>
                </a:solidFill>
              </a:rPr>
              <a:t> </a:t>
            </a:r>
            <a:endParaRPr lang="en-CA" b="1" i="1">
              <a:solidFill>
                <a:srgbClr val="CC9900"/>
              </a:solidFill>
            </a:endParaRPr>
          </a:p>
          <a:p>
            <a:pPr>
              <a:lnSpc>
                <a:spcPct val="90000"/>
              </a:lnSpc>
            </a:pPr>
            <a:r>
              <a:rPr lang="en-CA" i="1"/>
              <a:t>Qualities: </a:t>
            </a:r>
            <a:r>
              <a:rPr lang="en-CA" b="1" i="1">
                <a:solidFill>
                  <a:srgbClr val="CC9900"/>
                </a:solidFill>
              </a:rPr>
              <a:t>hot and dry</a:t>
            </a:r>
            <a:r>
              <a:rPr lang="en-CA" b="1">
                <a:solidFill>
                  <a:srgbClr val="CC9900"/>
                </a:solidFill>
              </a:rPr>
              <a:t> </a:t>
            </a:r>
            <a:endParaRPr lang="en-CA" b="1" i="1">
              <a:solidFill>
                <a:srgbClr val="CC9900"/>
              </a:solidFill>
            </a:endParaRPr>
          </a:p>
          <a:p>
            <a:pPr>
              <a:lnSpc>
                <a:spcPct val="90000"/>
              </a:lnSpc>
            </a:pPr>
            <a:r>
              <a:rPr lang="en-CA" i="1"/>
              <a:t>Complexion and Body type: </a:t>
            </a:r>
            <a:r>
              <a:rPr lang="en-CA" b="1" i="1">
                <a:solidFill>
                  <a:srgbClr val="CC9900"/>
                </a:solidFill>
              </a:rPr>
              <a:t>red-haired, thin</a:t>
            </a:r>
            <a:r>
              <a:rPr lang="en-CA" b="1">
                <a:solidFill>
                  <a:srgbClr val="CC9900"/>
                </a:solidFill>
              </a:rPr>
              <a:t> </a:t>
            </a:r>
            <a:endParaRPr lang="en-CA" b="1" i="1">
              <a:solidFill>
                <a:srgbClr val="CC9900"/>
              </a:solidFill>
            </a:endParaRPr>
          </a:p>
          <a:p>
            <a:pPr>
              <a:lnSpc>
                <a:spcPct val="90000"/>
              </a:lnSpc>
            </a:pPr>
            <a:r>
              <a:rPr lang="en-CA" i="1"/>
              <a:t>Personality: </a:t>
            </a:r>
            <a:r>
              <a:rPr lang="en-CA" b="1" i="1">
                <a:solidFill>
                  <a:srgbClr val="CC9900"/>
                </a:solidFill>
              </a:rPr>
              <a:t>violent, vengeful, short-tempered, ambitious</a:t>
            </a:r>
            <a:r>
              <a:rPr lang="en-CA" b="1">
                <a:solidFill>
                  <a:srgbClr val="CC9900"/>
                </a:solidFill>
              </a:rPr>
              <a:t> </a:t>
            </a:r>
          </a:p>
        </p:txBody>
      </p:sp>
      <p:pic>
        <p:nvPicPr>
          <p:cNvPr id="15364" name="Picture 4" descr="FourHumoursBottles-thumb-200x123-24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0"/>
            <a:ext cx="2411412" cy="148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>
                <a:solidFill>
                  <a:srgbClr val="CC9900"/>
                </a:solidFill>
              </a:rPr>
              <a:t>Choleric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Planet:  </a:t>
            </a:r>
            <a:r>
              <a:rPr lang="en-CA" b="1">
                <a:solidFill>
                  <a:srgbClr val="CC9900"/>
                </a:solidFill>
              </a:rPr>
              <a:t>Mars</a:t>
            </a:r>
            <a:endParaRPr lang="en-CA">
              <a:solidFill>
                <a:srgbClr val="CC9900"/>
              </a:solidFill>
            </a:endParaRPr>
          </a:p>
          <a:p>
            <a:r>
              <a:rPr lang="en-CA"/>
              <a:t>Astrological sign:  </a:t>
            </a:r>
            <a:r>
              <a:rPr lang="en-CA" b="1">
                <a:solidFill>
                  <a:srgbClr val="CC9900"/>
                </a:solidFill>
              </a:rPr>
              <a:t>Aries, Leo, Sagittarius</a:t>
            </a:r>
            <a:endParaRPr lang="en-CA">
              <a:solidFill>
                <a:srgbClr val="CC9900"/>
              </a:solidFill>
            </a:endParaRPr>
          </a:p>
          <a:p>
            <a:r>
              <a:rPr lang="en-CA"/>
              <a:t>Direction: </a:t>
            </a:r>
            <a:r>
              <a:rPr lang="en-CA" b="1">
                <a:solidFill>
                  <a:srgbClr val="CC9900"/>
                </a:solidFill>
              </a:rPr>
              <a:t>West</a:t>
            </a:r>
            <a:endParaRPr lang="en-CA">
              <a:solidFill>
                <a:srgbClr val="CC9900"/>
              </a:solidFill>
            </a:endParaRPr>
          </a:p>
          <a:p>
            <a:r>
              <a:rPr lang="en-CA"/>
              <a:t>Season: </a:t>
            </a:r>
            <a:r>
              <a:rPr lang="en-CA" b="1">
                <a:solidFill>
                  <a:srgbClr val="CC9900"/>
                </a:solidFill>
              </a:rPr>
              <a:t>Summer</a:t>
            </a:r>
            <a:endParaRPr lang="en-CA">
              <a:solidFill>
                <a:srgbClr val="CC9900"/>
              </a:solidFill>
            </a:endParaRPr>
          </a:p>
          <a:p>
            <a:r>
              <a:rPr lang="en-CA"/>
              <a:t>Phase of Life: </a:t>
            </a:r>
            <a:r>
              <a:rPr lang="en-CA" b="1">
                <a:solidFill>
                  <a:srgbClr val="CC9900"/>
                </a:solidFill>
              </a:rPr>
              <a:t>Adulthood</a:t>
            </a:r>
            <a:endParaRPr lang="en-CA">
              <a:solidFill>
                <a:srgbClr val="CC9900"/>
              </a:solidFill>
            </a:endParaRPr>
          </a:p>
          <a:p>
            <a:r>
              <a:rPr lang="en-CA"/>
              <a:t>When out of balance: </a:t>
            </a:r>
            <a:r>
              <a:rPr lang="en-CA" b="1">
                <a:solidFill>
                  <a:srgbClr val="CC9900"/>
                </a:solidFill>
              </a:rPr>
              <a:t>Violent, hot-tempered, unscrupulous, vengeful</a:t>
            </a:r>
            <a:endParaRPr lang="en-CA">
              <a:solidFill>
                <a:srgbClr val="CC9900"/>
              </a:solidFill>
            </a:endParaRPr>
          </a:p>
          <a:p>
            <a:endParaRPr lang="en-CA">
              <a:solidFill>
                <a:srgbClr val="CC9900"/>
              </a:solidFill>
            </a:endParaRPr>
          </a:p>
        </p:txBody>
      </p:sp>
      <p:pic>
        <p:nvPicPr>
          <p:cNvPr id="19460" name="Picture 4" descr="FourHumoursBottles-thumb-200x123-24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0"/>
            <a:ext cx="3203575" cy="196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>
                <a:solidFill>
                  <a:srgbClr val="669900"/>
                </a:solidFill>
              </a:rPr>
              <a:t>Phlegmatic</a:t>
            </a:r>
            <a:r>
              <a:rPr lang="en-CA"/>
              <a:t>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/>
              <a:t>Body substance: </a:t>
            </a:r>
            <a:r>
              <a:rPr lang="en-CA" b="1" i="1">
                <a:solidFill>
                  <a:srgbClr val="669900"/>
                </a:solidFill>
              </a:rPr>
              <a:t>phlegm</a:t>
            </a:r>
            <a:r>
              <a:rPr lang="en-CA">
                <a:solidFill>
                  <a:srgbClr val="669900"/>
                </a:solidFill>
              </a:rPr>
              <a:t> </a:t>
            </a:r>
            <a:r>
              <a:rPr lang="en-CA" b="1">
                <a:solidFill>
                  <a:srgbClr val="669900"/>
                </a:solidFill>
              </a:rPr>
              <a:t>(snot, tears)</a:t>
            </a:r>
            <a:endParaRPr lang="en-CA" b="1" i="1">
              <a:solidFill>
                <a:srgbClr val="669900"/>
              </a:solidFill>
            </a:endParaRPr>
          </a:p>
          <a:p>
            <a:r>
              <a:rPr lang="en-CA" i="1"/>
              <a:t>produced by: </a:t>
            </a:r>
            <a:r>
              <a:rPr lang="en-CA" b="1" i="1">
                <a:solidFill>
                  <a:srgbClr val="669900"/>
                </a:solidFill>
              </a:rPr>
              <a:t>lungs</a:t>
            </a:r>
            <a:r>
              <a:rPr lang="en-CA" b="1">
                <a:solidFill>
                  <a:srgbClr val="669900"/>
                </a:solidFill>
              </a:rPr>
              <a:t> </a:t>
            </a:r>
            <a:endParaRPr lang="en-CA" b="1" i="1">
              <a:solidFill>
                <a:srgbClr val="669900"/>
              </a:solidFill>
            </a:endParaRPr>
          </a:p>
          <a:p>
            <a:r>
              <a:rPr lang="en-CA" i="1"/>
              <a:t>Element: </a:t>
            </a:r>
            <a:r>
              <a:rPr lang="en-CA" b="1" i="1">
                <a:solidFill>
                  <a:srgbClr val="669900"/>
                </a:solidFill>
              </a:rPr>
              <a:t>water</a:t>
            </a:r>
            <a:r>
              <a:rPr lang="en-CA" b="1">
                <a:solidFill>
                  <a:srgbClr val="669900"/>
                </a:solidFill>
              </a:rPr>
              <a:t> </a:t>
            </a:r>
            <a:endParaRPr lang="en-CA" b="1" i="1">
              <a:solidFill>
                <a:srgbClr val="669900"/>
              </a:solidFill>
            </a:endParaRPr>
          </a:p>
          <a:p>
            <a:r>
              <a:rPr lang="en-CA" i="1"/>
              <a:t>Qualities: </a:t>
            </a:r>
            <a:r>
              <a:rPr lang="en-CA" b="1" i="1">
                <a:solidFill>
                  <a:srgbClr val="669900"/>
                </a:solidFill>
              </a:rPr>
              <a:t>cold and moist</a:t>
            </a:r>
            <a:r>
              <a:rPr lang="en-CA">
                <a:solidFill>
                  <a:srgbClr val="669900"/>
                </a:solidFill>
              </a:rPr>
              <a:t> </a:t>
            </a:r>
            <a:endParaRPr lang="en-CA" i="1">
              <a:solidFill>
                <a:srgbClr val="669900"/>
              </a:solidFill>
            </a:endParaRPr>
          </a:p>
          <a:p>
            <a:r>
              <a:rPr lang="en-CA" i="1"/>
              <a:t>Complexion and Body type: </a:t>
            </a:r>
            <a:r>
              <a:rPr lang="en-CA" b="1" i="1">
                <a:solidFill>
                  <a:srgbClr val="669900"/>
                </a:solidFill>
              </a:rPr>
              <a:t>corpulent</a:t>
            </a:r>
            <a:r>
              <a:rPr lang="en-CA" b="1">
                <a:solidFill>
                  <a:srgbClr val="669900"/>
                </a:solidFill>
              </a:rPr>
              <a:t> </a:t>
            </a:r>
            <a:endParaRPr lang="en-CA" b="1" i="1">
              <a:solidFill>
                <a:srgbClr val="669900"/>
              </a:solidFill>
            </a:endParaRPr>
          </a:p>
          <a:p>
            <a:r>
              <a:rPr lang="en-CA" i="1"/>
              <a:t>Personality: </a:t>
            </a:r>
            <a:r>
              <a:rPr lang="en-CA" b="1" i="1">
                <a:solidFill>
                  <a:srgbClr val="669900"/>
                </a:solidFill>
              </a:rPr>
              <a:t>Sluggish, pallid, cowardly</a:t>
            </a:r>
            <a:r>
              <a:rPr lang="en-CA"/>
              <a:t> </a:t>
            </a:r>
          </a:p>
        </p:txBody>
      </p:sp>
      <p:pic>
        <p:nvPicPr>
          <p:cNvPr id="16388" name="Picture 4" descr="FourHumoursBottles-thumb-200x123-24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0"/>
            <a:ext cx="2771775" cy="1703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350</Words>
  <Application>Microsoft Office PowerPoint</Application>
  <PresentationFormat>On-screen Show (4:3)</PresentationFormat>
  <Paragraphs>75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The Four Humours</vt:lpstr>
      <vt:lpstr>The Four Humours = balance</vt:lpstr>
      <vt:lpstr>Slide 3</vt:lpstr>
      <vt:lpstr>Four Humours</vt:lpstr>
      <vt:lpstr>Sanguine </vt:lpstr>
      <vt:lpstr>Sanguine</vt:lpstr>
      <vt:lpstr>Choleric </vt:lpstr>
      <vt:lpstr>Choleric</vt:lpstr>
      <vt:lpstr>Phlegmatic  </vt:lpstr>
      <vt:lpstr>Phlegmatic</vt:lpstr>
      <vt:lpstr>Melancholic  </vt:lpstr>
      <vt:lpstr>Melancholic</vt:lpstr>
      <vt:lpstr>Slide 13</vt:lpstr>
      <vt:lpstr>Slide 14</vt:lpstr>
    </vt:vector>
  </TitlesOfParts>
  <Company>Peel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Four Humours</dc:title>
  <dc:creator>Peel District School Board</dc:creator>
  <cp:lastModifiedBy>Peel District School Board</cp:lastModifiedBy>
  <cp:revision>7</cp:revision>
  <dcterms:created xsi:type="dcterms:W3CDTF">2013-11-28T17:41:25Z</dcterms:created>
  <dcterms:modified xsi:type="dcterms:W3CDTF">2013-11-28T18:40:54Z</dcterms:modified>
</cp:coreProperties>
</file>