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57"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4660"/>
  </p:normalViewPr>
  <p:slideViewPr>
    <p:cSldViewPr snapToGrid="0">
      <p:cViewPr varScale="1">
        <p:scale>
          <a:sx n="61" d="100"/>
          <a:sy n="61" d="100"/>
        </p:scale>
        <p:origin x="3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6C7D4A-E6CE-4F5A-B115-580AA2823F35}"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317758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C7D4A-E6CE-4F5A-B115-580AA2823F35}"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113980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C7D4A-E6CE-4F5A-B115-580AA2823F35}"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373943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6C7D4A-E6CE-4F5A-B115-580AA2823F35}"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154420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6C7D4A-E6CE-4F5A-B115-580AA2823F35}"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151916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6C7D4A-E6CE-4F5A-B115-580AA2823F35}"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820017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6C7D4A-E6CE-4F5A-B115-580AA2823F35}"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738372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6C7D4A-E6CE-4F5A-B115-580AA2823F35}"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158505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C7D4A-E6CE-4F5A-B115-580AA2823F35}"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334791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C7D4A-E6CE-4F5A-B115-580AA2823F35}"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216783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6C7D4A-E6CE-4F5A-B115-580AA2823F35}"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9D9E74-AA0A-4633-AA33-C0A380A6BC4A}" type="slidenum">
              <a:rPr lang="en-US" smtClean="0"/>
              <a:t>‹#›</a:t>
            </a:fld>
            <a:endParaRPr lang="en-US"/>
          </a:p>
        </p:txBody>
      </p:sp>
    </p:spTree>
    <p:extLst>
      <p:ext uri="{BB962C8B-B14F-4D97-AF65-F5344CB8AC3E}">
        <p14:creationId xmlns:p14="http://schemas.microsoft.com/office/powerpoint/2010/main" val="346735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C7D4A-E6CE-4F5A-B115-580AA2823F35}" type="datetimeFigureOut">
              <a:rPr lang="en-US" smtClean="0"/>
              <a:t>3/5/2015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D9E74-AA0A-4633-AA33-C0A380A6BC4A}" type="slidenum">
              <a:rPr lang="en-US" smtClean="0"/>
              <a:t>‹#›</a:t>
            </a:fld>
            <a:endParaRPr lang="en-US"/>
          </a:p>
        </p:txBody>
      </p:sp>
    </p:spTree>
    <p:extLst>
      <p:ext uri="{BB962C8B-B14F-4D97-AF65-F5344CB8AC3E}">
        <p14:creationId xmlns:p14="http://schemas.microsoft.com/office/powerpoint/2010/main" val="271537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471" y="-8152"/>
            <a:ext cx="8880529" cy="7024147"/>
          </a:xfrm>
          <a:prstGeom prst="rect">
            <a:avLst/>
          </a:prstGeom>
        </p:spPr>
      </p:pic>
      <p:sp>
        <p:nvSpPr>
          <p:cNvPr id="2" name="Title 1"/>
          <p:cNvSpPr>
            <a:spLocks noGrp="1"/>
          </p:cNvSpPr>
          <p:nvPr>
            <p:ph type="ctrTitle"/>
          </p:nvPr>
        </p:nvSpPr>
        <p:spPr/>
        <p:txBody>
          <a:bodyPr/>
          <a:lstStyle/>
          <a:p>
            <a:r>
              <a:rPr lang="en-CA" b="1" dirty="0" smtClean="0">
                <a:solidFill>
                  <a:srgbClr val="FF0000"/>
                </a:solidFill>
              </a:rPr>
              <a:t>The American Dream</a:t>
            </a:r>
            <a:endParaRPr lang="en-US" b="1" dirty="0">
              <a:solidFill>
                <a:srgbClr val="FF0000"/>
              </a:solidFill>
            </a:endParaRPr>
          </a:p>
        </p:txBody>
      </p:sp>
      <p:sp>
        <p:nvSpPr>
          <p:cNvPr id="3" name="Subtitle 2"/>
          <p:cNvSpPr>
            <a:spLocks noGrp="1"/>
          </p:cNvSpPr>
          <p:nvPr>
            <p:ph type="subTitle" idx="1"/>
          </p:nvPr>
        </p:nvSpPr>
        <p:spPr>
          <a:xfrm>
            <a:off x="1524000" y="5833794"/>
            <a:ext cx="9144000" cy="1655762"/>
          </a:xfrm>
        </p:spPr>
        <p:txBody>
          <a:bodyPr/>
          <a:lstStyle/>
          <a:p>
            <a:r>
              <a:rPr lang="en-CA" b="1" dirty="0" smtClean="0">
                <a:solidFill>
                  <a:srgbClr val="FF0000"/>
                </a:solidFill>
              </a:rPr>
              <a:t>ENG 4U0</a:t>
            </a:r>
          </a:p>
          <a:p>
            <a:r>
              <a:rPr lang="en-CA" b="1" dirty="0" smtClean="0">
                <a:solidFill>
                  <a:srgbClr val="FF0000"/>
                </a:solidFill>
              </a:rPr>
              <a:t>Ms. Holland</a:t>
            </a:r>
            <a:endParaRPr lang="en-US" b="1" dirty="0">
              <a:solidFill>
                <a:srgbClr val="FF0000"/>
              </a:solidFill>
            </a:endParaRPr>
          </a:p>
        </p:txBody>
      </p:sp>
    </p:spTree>
    <p:extLst>
      <p:ext uri="{BB962C8B-B14F-4D97-AF65-F5344CB8AC3E}">
        <p14:creationId xmlns:p14="http://schemas.microsoft.com/office/powerpoint/2010/main" val="195414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On July 4, 1965 – two years after his “I have a Dream” speech, Dr. Martin Luther King told an Atlanta </a:t>
            </a:r>
            <a:r>
              <a:rPr lang="en-CA" dirty="0" smtClean="0"/>
              <a:t>congregation:  </a:t>
            </a:r>
            <a:r>
              <a:rPr lang="en-CA" dirty="0" smtClean="0"/>
              <a:t>“[The Declaration of Independence] doesn’t say ‘some me’, it says ‘all men’.  It doesn’t say ‘all white men’, it says ‘all men’, which includes black men.  It does not say ‘all Gentiles’, it says ‘all men’, which includes Jews.  It doesn’t say ‘all Protestants’, it says ‘all men’, which includes Catholics.  It doesn’t even say ‘all theists and believers’, it says ‘all men, which includes humanists and agnostics.”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831" y="4655934"/>
            <a:ext cx="2754776" cy="2202066"/>
          </a:xfrm>
          <a:prstGeom prst="rect">
            <a:avLst/>
          </a:prstGeom>
        </p:spPr>
      </p:pic>
    </p:spTree>
    <p:extLst>
      <p:ext uri="{BB962C8B-B14F-4D97-AF65-F5344CB8AC3E}">
        <p14:creationId xmlns:p14="http://schemas.microsoft.com/office/powerpoint/2010/main" val="21437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What do these definitions have in common?  </a:t>
            </a:r>
          </a:p>
          <a:p>
            <a:r>
              <a:rPr lang="en-CA" dirty="0" smtClean="0"/>
              <a:t>How are they different?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679" y="3025775"/>
            <a:ext cx="8572500" cy="3286125"/>
          </a:xfrm>
          <a:prstGeom prst="rect">
            <a:avLst/>
          </a:prstGeom>
        </p:spPr>
      </p:pic>
    </p:spTree>
    <p:extLst>
      <p:ext uri="{BB962C8B-B14F-4D97-AF65-F5344CB8AC3E}">
        <p14:creationId xmlns:p14="http://schemas.microsoft.com/office/powerpoint/2010/main" val="1816360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If the American Dream is an “ideal”, does that mean, like our nighttime reveries, it is not real?</a:t>
            </a:r>
          </a:p>
          <a:p>
            <a:r>
              <a:rPr lang="en-CA" dirty="0" smtClean="0"/>
              <a:t>Does anybody ever realize this real?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947" y="2526224"/>
            <a:ext cx="2830576" cy="4331776"/>
          </a:xfrm>
          <a:prstGeom prst="rect">
            <a:avLst/>
          </a:prstGeom>
        </p:spPr>
      </p:pic>
    </p:spTree>
    <p:extLst>
      <p:ext uri="{BB962C8B-B14F-4D97-AF65-F5344CB8AC3E}">
        <p14:creationId xmlns:p14="http://schemas.microsoft.com/office/powerpoint/2010/main" val="2925026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the American Dream is attainable…</a:t>
            </a:r>
            <a:endParaRPr lang="en-US" dirty="0"/>
          </a:p>
        </p:txBody>
      </p:sp>
      <p:sp>
        <p:nvSpPr>
          <p:cNvPr id="3" name="Content Placeholder 2"/>
          <p:cNvSpPr>
            <a:spLocks noGrp="1"/>
          </p:cNvSpPr>
          <p:nvPr>
            <p:ph idx="1"/>
          </p:nvPr>
        </p:nvSpPr>
        <p:spPr/>
        <p:txBody>
          <a:bodyPr/>
          <a:lstStyle/>
          <a:p>
            <a:r>
              <a:rPr lang="en-CA" dirty="0" smtClean="0"/>
              <a:t>How do we measure how successful or how unsuccessful people are at achieving it?</a:t>
            </a:r>
          </a:p>
          <a:p>
            <a:r>
              <a:rPr lang="en-CA" dirty="0" smtClean="0"/>
              <a:t>Fame and fortune?</a:t>
            </a:r>
          </a:p>
          <a:p>
            <a:r>
              <a:rPr lang="en-CA" dirty="0" smtClean="0"/>
              <a:t>Power?</a:t>
            </a:r>
          </a:p>
          <a:p>
            <a:r>
              <a:rPr lang="en-CA" dirty="0" smtClean="0"/>
              <a:t>Reputation?</a:t>
            </a:r>
          </a:p>
          <a:p>
            <a:r>
              <a:rPr lang="en-CA" dirty="0" smtClean="0"/>
              <a:t>Happiness?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2402237"/>
            <a:ext cx="6030356" cy="4455763"/>
          </a:xfrm>
          <a:prstGeom prst="rect">
            <a:avLst/>
          </a:prstGeom>
        </p:spPr>
      </p:pic>
    </p:spTree>
    <p:extLst>
      <p:ext uri="{BB962C8B-B14F-4D97-AF65-F5344CB8AC3E}">
        <p14:creationId xmlns:p14="http://schemas.microsoft.com/office/powerpoint/2010/main" val="333358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675" y="163647"/>
            <a:ext cx="10515600" cy="1325563"/>
          </a:xfrm>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8766" y="0"/>
            <a:ext cx="7088726" cy="6904788"/>
          </a:xfrm>
        </p:spPr>
      </p:pic>
    </p:spTree>
    <p:extLst>
      <p:ext uri="{BB962C8B-B14F-4D97-AF65-F5344CB8AC3E}">
        <p14:creationId xmlns:p14="http://schemas.microsoft.com/office/powerpoint/2010/main" val="6577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So, just what is the American Dream?</a:t>
            </a:r>
            <a:endParaRPr lang="en-US" b="1" dirty="0"/>
          </a:p>
        </p:txBody>
      </p:sp>
      <p:sp>
        <p:nvSpPr>
          <p:cNvPr id="3" name="Content Placeholder 2"/>
          <p:cNvSpPr>
            <a:spLocks noGrp="1"/>
          </p:cNvSpPr>
          <p:nvPr>
            <p:ph idx="1"/>
          </p:nvPr>
        </p:nvSpPr>
        <p:spPr/>
        <p:txBody>
          <a:bodyPr/>
          <a:lstStyle/>
          <a:p>
            <a:r>
              <a:rPr lang="en-CA" dirty="0" smtClean="0"/>
              <a:t>With a partner, create a list of</a:t>
            </a:r>
            <a:r>
              <a:rPr lang="en-CA" b="1" dirty="0" smtClean="0">
                <a:solidFill>
                  <a:srgbClr val="FF0000"/>
                </a:solidFill>
              </a:rPr>
              <a:t> people </a:t>
            </a:r>
            <a:r>
              <a:rPr lang="en-CA" dirty="0" smtClean="0"/>
              <a:t>who have successfully obtained the American Dream?</a:t>
            </a:r>
          </a:p>
          <a:p>
            <a:r>
              <a:rPr lang="en-CA" dirty="0" smtClean="0"/>
              <a:t>Decide what </a:t>
            </a:r>
            <a:r>
              <a:rPr lang="en-CA" b="1" dirty="0" smtClean="0">
                <a:solidFill>
                  <a:srgbClr val="FF0000"/>
                </a:solidFill>
              </a:rPr>
              <a:t>qualities</a:t>
            </a:r>
            <a:r>
              <a:rPr lang="en-CA" dirty="0" smtClean="0"/>
              <a:t> they share in common and list those too.</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232" y="3238500"/>
            <a:ext cx="8572500" cy="3619500"/>
          </a:xfrm>
          <a:prstGeom prst="rect">
            <a:avLst/>
          </a:prstGeom>
        </p:spPr>
      </p:pic>
    </p:spTree>
    <p:extLst>
      <p:ext uri="{BB962C8B-B14F-4D97-AF65-F5344CB8AC3E}">
        <p14:creationId xmlns:p14="http://schemas.microsoft.com/office/powerpoint/2010/main" val="398309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b="1" dirty="0" smtClean="0"/>
              <a:t>So, just what is the American Dream?</a:t>
            </a:r>
            <a:endParaRPr lang="en-US" b="1" dirty="0"/>
          </a:p>
        </p:txBody>
      </p:sp>
      <p:sp>
        <p:nvSpPr>
          <p:cNvPr id="3" name="Content Placeholder 2"/>
          <p:cNvSpPr>
            <a:spLocks noGrp="1"/>
          </p:cNvSpPr>
          <p:nvPr>
            <p:ph idx="1"/>
          </p:nvPr>
        </p:nvSpPr>
        <p:spPr/>
        <p:txBody>
          <a:bodyPr>
            <a:normAutofit fontScale="92500" lnSpcReduction="20000"/>
          </a:bodyPr>
          <a:lstStyle/>
          <a:p>
            <a:pPr algn="ctr"/>
            <a:r>
              <a:rPr lang="en-CA" sz="3000" b="1" dirty="0" smtClean="0">
                <a:solidFill>
                  <a:srgbClr val="FF0000"/>
                </a:solidFill>
              </a:rPr>
              <a:t>Successful American Dreamers share in common:</a:t>
            </a:r>
          </a:p>
          <a:p>
            <a:r>
              <a:rPr lang="en-CA" dirty="0" smtClean="0"/>
              <a:t>Wealth</a:t>
            </a:r>
          </a:p>
          <a:p>
            <a:r>
              <a:rPr lang="en-CA" dirty="0" smtClean="0"/>
              <a:t>Fame</a:t>
            </a:r>
          </a:p>
          <a:p>
            <a:r>
              <a:rPr lang="en-CA" dirty="0" smtClean="0"/>
              <a:t>Property</a:t>
            </a:r>
          </a:p>
          <a:p>
            <a:r>
              <a:rPr lang="en-CA" dirty="0" smtClean="0"/>
              <a:t>Education</a:t>
            </a:r>
          </a:p>
          <a:p>
            <a:r>
              <a:rPr lang="en-CA" dirty="0" smtClean="0"/>
              <a:t>Entrepreneurship</a:t>
            </a:r>
          </a:p>
          <a:p>
            <a:r>
              <a:rPr lang="en-CA" dirty="0" smtClean="0"/>
              <a:t>Celebrity</a:t>
            </a:r>
          </a:p>
          <a:p>
            <a:r>
              <a:rPr lang="en-CA" dirty="0" smtClean="0"/>
              <a:t>Good Luck</a:t>
            </a:r>
          </a:p>
          <a:p>
            <a:r>
              <a:rPr lang="en-CA" dirty="0" smtClean="0"/>
              <a:t>Hard </a:t>
            </a:r>
            <a:r>
              <a:rPr lang="en-CA" dirty="0" err="1" smtClean="0"/>
              <a:t>WorK</a:t>
            </a:r>
            <a:endParaRPr lang="en-CA" dirty="0" smtClean="0"/>
          </a:p>
          <a:p>
            <a:r>
              <a:rPr lang="en-CA" dirty="0" smtClean="0"/>
              <a:t>Happiness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031" y="2713252"/>
            <a:ext cx="3695700" cy="2981325"/>
          </a:xfrm>
          <a:prstGeom prst="rect">
            <a:avLst/>
          </a:prstGeom>
        </p:spPr>
      </p:pic>
    </p:spTree>
    <p:extLst>
      <p:ext uri="{BB962C8B-B14F-4D97-AF65-F5344CB8AC3E}">
        <p14:creationId xmlns:p14="http://schemas.microsoft.com/office/powerpoint/2010/main" val="164263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Okay, so what is NOT the American Dream?</a:t>
            </a:r>
            <a:endParaRPr lang="en-US" dirty="0"/>
          </a:p>
        </p:txBody>
      </p:sp>
      <p:sp>
        <p:nvSpPr>
          <p:cNvPr id="3" name="Content Placeholder 2"/>
          <p:cNvSpPr>
            <a:spLocks noGrp="1"/>
          </p:cNvSpPr>
          <p:nvPr>
            <p:ph idx="1"/>
          </p:nvPr>
        </p:nvSpPr>
        <p:spPr/>
        <p:txBody>
          <a:bodyPr/>
          <a:lstStyle/>
          <a:p>
            <a:r>
              <a:rPr lang="en-CA" dirty="0" smtClean="0"/>
              <a:t>With your partner, make a list of people who have failed to obtain the American Dream.</a:t>
            </a:r>
          </a:p>
          <a:p>
            <a:r>
              <a:rPr lang="en-CA" dirty="0" smtClean="0"/>
              <a:t>What qualities do FAILED American Dreamers share?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7292" y="3299928"/>
            <a:ext cx="4762500" cy="3171825"/>
          </a:xfrm>
          <a:prstGeom prst="rect">
            <a:avLst/>
          </a:prstGeom>
        </p:spPr>
      </p:pic>
    </p:spTree>
    <p:extLst>
      <p:ext uri="{BB962C8B-B14F-4D97-AF65-F5344CB8AC3E}">
        <p14:creationId xmlns:p14="http://schemas.microsoft.com/office/powerpoint/2010/main" val="392159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Okay, so what is NOT the American Dream?</a:t>
            </a:r>
            <a:endParaRPr lang="en-US" dirty="0"/>
          </a:p>
        </p:txBody>
      </p:sp>
      <p:sp>
        <p:nvSpPr>
          <p:cNvPr id="3" name="Content Placeholder 2"/>
          <p:cNvSpPr>
            <a:spLocks noGrp="1"/>
          </p:cNvSpPr>
          <p:nvPr>
            <p:ph idx="1"/>
          </p:nvPr>
        </p:nvSpPr>
        <p:spPr/>
        <p:txBody>
          <a:bodyPr>
            <a:normAutofit lnSpcReduction="10000"/>
          </a:bodyPr>
          <a:lstStyle/>
          <a:p>
            <a:r>
              <a:rPr lang="en-CA" sz="3600" b="1" dirty="0" smtClean="0">
                <a:solidFill>
                  <a:srgbClr val="FF0000"/>
                </a:solidFill>
              </a:rPr>
              <a:t>Failed dreamers share some of the following qualities:</a:t>
            </a:r>
          </a:p>
          <a:p>
            <a:r>
              <a:rPr lang="en-CA" dirty="0" smtClean="0"/>
              <a:t>Poverty</a:t>
            </a:r>
          </a:p>
          <a:p>
            <a:r>
              <a:rPr lang="en-CA" dirty="0" smtClean="0"/>
              <a:t>Mental illness</a:t>
            </a:r>
          </a:p>
          <a:p>
            <a:r>
              <a:rPr lang="en-CA" dirty="0" smtClean="0"/>
              <a:t>Depression</a:t>
            </a:r>
          </a:p>
          <a:p>
            <a:r>
              <a:rPr lang="en-CA" dirty="0" smtClean="0"/>
              <a:t>Unemployment</a:t>
            </a:r>
          </a:p>
          <a:p>
            <a:r>
              <a:rPr lang="en-CA" dirty="0" smtClean="0"/>
              <a:t>Laziness (one of the seven deadly sins)</a:t>
            </a:r>
          </a:p>
          <a:p>
            <a:r>
              <a:rPr lang="en-CA" dirty="0" smtClean="0"/>
              <a:t>Bad luck</a:t>
            </a:r>
          </a:p>
          <a:p>
            <a:r>
              <a:rPr lang="en-CA" dirty="0" smtClean="0"/>
              <a:t>Uneducated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868" y="2809875"/>
            <a:ext cx="5524500" cy="4048125"/>
          </a:xfrm>
          <a:prstGeom prst="rect">
            <a:avLst/>
          </a:prstGeom>
        </p:spPr>
      </p:pic>
    </p:spTree>
    <p:extLst>
      <p:ext uri="{BB962C8B-B14F-4D97-AF65-F5344CB8AC3E}">
        <p14:creationId xmlns:p14="http://schemas.microsoft.com/office/powerpoint/2010/main" val="295827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Random House Dictionary:</a:t>
            </a:r>
          </a:p>
          <a:p>
            <a:endParaRPr lang="en-CA" dirty="0"/>
          </a:p>
          <a:p>
            <a:r>
              <a:rPr lang="en-CA" dirty="0" smtClean="0"/>
              <a:t>“the ideals of freedom, equality, and opportunity traditionally stressed as available to individuals in the United States”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187" y="3769414"/>
            <a:ext cx="6714318" cy="3088586"/>
          </a:xfrm>
          <a:prstGeom prst="rect">
            <a:avLst/>
          </a:prstGeom>
        </p:spPr>
      </p:pic>
    </p:spTree>
    <p:extLst>
      <p:ext uri="{BB962C8B-B14F-4D97-AF65-F5344CB8AC3E}">
        <p14:creationId xmlns:p14="http://schemas.microsoft.com/office/powerpoint/2010/main" val="246917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Webster’s Dictionary:</a:t>
            </a:r>
          </a:p>
          <a:p>
            <a:endParaRPr lang="en-CA" dirty="0"/>
          </a:p>
          <a:p>
            <a:r>
              <a:rPr lang="en-CA" dirty="0" smtClean="0"/>
              <a:t>“An American social ideal that stresses egalitarianism and especially material prosperity.”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89" y="4001294"/>
            <a:ext cx="8572500" cy="2657475"/>
          </a:xfrm>
          <a:prstGeom prst="rect">
            <a:avLst/>
          </a:prstGeom>
        </p:spPr>
      </p:pic>
    </p:spTree>
    <p:extLst>
      <p:ext uri="{BB962C8B-B14F-4D97-AF65-F5344CB8AC3E}">
        <p14:creationId xmlns:p14="http://schemas.microsoft.com/office/powerpoint/2010/main" val="76513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James </a:t>
            </a:r>
            <a:r>
              <a:rPr lang="en-CA" dirty="0" err="1" smtClean="0"/>
              <a:t>Thurow</a:t>
            </a:r>
            <a:r>
              <a:rPr lang="en-CA" dirty="0" smtClean="0"/>
              <a:t> Adams in </a:t>
            </a:r>
            <a:r>
              <a:rPr lang="en-CA" i="1" dirty="0" smtClean="0"/>
              <a:t>The Epic of America </a:t>
            </a:r>
            <a:r>
              <a:rPr lang="en-CA" dirty="0" smtClean="0"/>
              <a:t>defines it as, “That dream of land in which life should be better and richer and fuller for everyone, </a:t>
            </a:r>
            <a:endParaRPr lang="en-CA" dirty="0" smtClean="0"/>
          </a:p>
          <a:p>
            <a:r>
              <a:rPr lang="en-CA" dirty="0" smtClean="0"/>
              <a:t>with </a:t>
            </a:r>
            <a:r>
              <a:rPr lang="en-CA" dirty="0" smtClean="0"/>
              <a:t>opportunity for each according to ability or achievement.  </a:t>
            </a:r>
            <a:endParaRPr lang="en-CA" dirty="0" smtClean="0"/>
          </a:p>
          <a:p>
            <a:r>
              <a:rPr lang="en-CA" dirty="0" smtClean="0"/>
              <a:t>It </a:t>
            </a:r>
            <a:r>
              <a:rPr lang="en-CA" dirty="0" smtClean="0"/>
              <a:t>is a difficult dream for the European upper classes to interpret adequately, and too many of us ourselves have </a:t>
            </a:r>
            <a:r>
              <a:rPr lang="en-CA" dirty="0" smtClean="0"/>
              <a:t>grown </a:t>
            </a:r>
            <a:r>
              <a:rPr lang="en-CA" dirty="0" smtClean="0"/>
              <a:t>weary and mistrustful of it.  </a:t>
            </a:r>
            <a:endParaRPr lang="en-CA" dirty="0" smtClean="0"/>
          </a:p>
          <a:p>
            <a:r>
              <a:rPr lang="en-CA" dirty="0" smtClean="0"/>
              <a:t>It </a:t>
            </a:r>
            <a:r>
              <a:rPr lang="en-CA" dirty="0" smtClean="0"/>
              <a:t>is not a dream of motor cars and high wages merely, but a dream of social order….”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4230364"/>
            <a:ext cx="3457414" cy="2627635"/>
          </a:xfrm>
          <a:prstGeom prst="rect">
            <a:avLst/>
          </a:prstGeom>
        </p:spPr>
      </p:pic>
    </p:spTree>
    <p:extLst>
      <p:ext uri="{BB962C8B-B14F-4D97-AF65-F5344CB8AC3E}">
        <p14:creationId xmlns:p14="http://schemas.microsoft.com/office/powerpoint/2010/main" val="185734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American Dream Defined:</a:t>
            </a:r>
            <a:endParaRPr lang="en-US" dirty="0"/>
          </a:p>
        </p:txBody>
      </p:sp>
      <p:sp>
        <p:nvSpPr>
          <p:cNvPr id="3" name="Content Placeholder 2"/>
          <p:cNvSpPr>
            <a:spLocks noGrp="1"/>
          </p:cNvSpPr>
          <p:nvPr>
            <p:ph idx="1"/>
          </p:nvPr>
        </p:nvSpPr>
        <p:spPr/>
        <p:txBody>
          <a:bodyPr/>
          <a:lstStyle/>
          <a:p>
            <a:r>
              <a:rPr lang="en-CA" dirty="0" smtClean="0"/>
              <a:t>In the American “Declaration of Independence”, Jefferson wrote</a:t>
            </a:r>
            <a:r>
              <a:rPr lang="en-CA" dirty="0" smtClean="0"/>
              <a:t>,</a:t>
            </a:r>
          </a:p>
          <a:p>
            <a:r>
              <a:rPr lang="en-CA" dirty="0" smtClean="0"/>
              <a:t> </a:t>
            </a:r>
            <a:r>
              <a:rPr lang="en-CA" dirty="0" smtClean="0"/>
              <a:t>“We hold these truths to be self-evident, </a:t>
            </a:r>
            <a:endParaRPr lang="en-CA" dirty="0" smtClean="0"/>
          </a:p>
          <a:p>
            <a:r>
              <a:rPr lang="en-CA" dirty="0" smtClean="0"/>
              <a:t>that </a:t>
            </a:r>
            <a:r>
              <a:rPr lang="en-CA" dirty="0" smtClean="0"/>
              <a:t>all men are created equal, </a:t>
            </a:r>
            <a:endParaRPr lang="en-CA" dirty="0" smtClean="0"/>
          </a:p>
          <a:p>
            <a:r>
              <a:rPr lang="en-CA" dirty="0" smtClean="0"/>
              <a:t>that </a:t>
            </a:r>
            <a:r>
              <a:rPr lang="en-CA" dirty="0" smtClean="0"/>
              <a:t>they are endowed by their Creator with certain inalienable rights</a:t>
            </a:r>
            <a:r>
              <a:rPr lang="en-CA" dirty="0" smtClean="0"/>
              <a:t>,</a:t>
            </a:r>
          </a:p>
          <a:p>
            <a:r>
              <a:rPr lang="en-CA" dirty="0" smtClean="0"/>
              <a:t> </a:t>
            </a:r>
            <a:r>
              <a:rPr lang="en-CA" dirty="0" smtClean="0"/>
              <a:t>that among these are Life, Liberty, and the pursuit of Happiness.”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658" y="3537198"/>
            <a:ext cx="2399473" cy="2993838"/>
          </a:xfrm>
          <a:prstGeom prst="rect">
            <a:avLst/>
          </a:prstGeom>
        </p:spPr>
      </p:pic>
    </p:spTree>
    <p:extLst>
      <p:ext uri="{BB962C8B-B14F-4D97-AF65-F5344CB8AC3E}">
        <p14:creationId xmlns:p14="http://schemas.microsoft.com/office/powerpoint/2010/main" val="146383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99"/>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99"/>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99"/>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561</Words>
  <Application>Microsoft Office PowerPoint</Application>
  <PresentationFormat>Widescreen</PresentationFormat>
  <Paragraphs>62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The American Dream</vt:lpstr>
      <vt:lpstr>So, just what is the American Dream?</vt:lpstr>
      <vt:lpstr>So, just what is the American Dream?</vt:lpstr>
      <vt:lpstr>Okay, so what is NOT the American Dream?</vt:lpstr>
      <vt:lpstr>Okay, so what is NOT the American Dream?</vt:lpstr>
      <vt:lpstr>The American Dream Defined:</vt:lpstr>
      <vt:lpstr>The American Dream Defined:</vt:lpstr>
      <vt:lpstr>The American Dream Defined:</vt:lpstr>
      <vt:lpstr>The American Dream Defined:</vt:lpstr>
      <vt:lpstr>The American Dream Defined:</vt:lpstr>
      <vt:lpstr>The American Dream Defined:</vt:lpstr>
      <vt:lpstr>The American Dream Defined:</vt:lpstr>
      <vt:lpstr>If the American Dream is attainable…</vt:lpstr>
      <vt:lpstr>PowerPoint Presentation</vt:lpstr>
    </vt:vector>
  </TitlesOfParts>
  <Company>Peel District School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Dream</dc:title>
  <dc:creator>Holland, Laura</dc:creator>
  <cp:lastModifiedBy>Ms. Holland - Cawthra Park SS</cp:lastModifiedBy>
  <cp:revision>7</cp:revision>
  <dcterms:created xsi:type="dcterms:W3CDTF">2014-10-07T14:13:44Z</dcterms:created>
  <dcterms:modified xsi:type="dcterms:W3CDTF">2015-03-05T14:36:32Z</dcterms:modified>
</cp:coreProperties>
</file>