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2" r:id="rId6"/>
    <p:sldId id="261" r:id="rId7"/>
    <p:sldId id="258" r:id="rId8"/>
    <p:sldId id="270" r:id="rId9"/>
    <p:sldId id="259" r:id="rId10"/>
    <p:sldId id="264" r:id="rId11"/>
    <p:sldId id="267" r:id="rId12"/>
    <p:sldId id="260" r:id="rId13"/>
    <p:sldId id="262" r:id="rId14"/>
    <p:sldId id="263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2CEA-EA5C-4801-8D71-8ED1BD86E77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86A7-EE8F-4718-91F7-D39DC1B9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2CEA-EA5C-4801-8D71-8ED1BD86E77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86A7-EE8F-4718-91F7-D39DC1B9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2CEA-EA5C-4801-8D71-8ED1BD86E77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86A7-EE8F-4718-91F7-D39DC1B9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2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2CEA-EA5C-4801-8D71-8ED1BD86E77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86A7-EE8F-4718-91F7-D39DC1B9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85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2CEA-EA5C-4801-8D71-8ED1BD86E77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86A7-EE8F-4718-91F7-D39DC1B9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2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2CEA-EA5C-4801-8D71-8ED1BD86E77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86A7-EE8F-4718-91F7-D39DC1B9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2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2CEA-EA5C-4801-8D71-8ED1BD86E77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86A7-EE8F-4718-91F7-D39DC1B9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13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2CEA-EA5C-4801-8D71-8ED1BD86E77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86A7-EE8F-4718-91F7-D39DC1B9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5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2CEA-EA5C-4801-8D71-8ED1BD86E77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86A7-EE8F-4718-91F7-D39DC1B9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7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2CEA-EA5C-4801-8D71-8ED1BD86E77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86A7-EE8F-4718-91F7-D39DC1B9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5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2CEA-EA5C-4801-8D71-8ED1BD86E77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E86A7-EE8F-4718-91F7-D39DC1B9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72CEA-EA5C-4801-8D71-8ED1BD86E779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E86A7-EE8F-4718-91F7-D39DC1B9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2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terarydevices.net/community/tag/readi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terarydevices.net/community/tag/contras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terarydevices.net/community/tag/rhetorical-device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terarydevices.net/dram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iterarydevices.net/theme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terarydevices.net/community/tag/them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iterarydevices.net/community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terarydevices.net/community/tag/readin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terarydevices.net/voic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terarydevices.net/community/tag/reade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terarydevices.net/community/tag/onomatopoeia/" TargetMode="External"/><Relationship Id="rId5" Type="http://schemas.openxmlformats.org/officeDocument/2006/relationships/hyperlink" Target="http://literarydevices.net/community/tag/personification/" TargetMode="External"/><Relationship Id="rId4" Type="http://schemas.openxmlformats.org/officeDocument/2006/relationships/hyperlink" Target="http://literarydevices.net/community/tag/metapho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terarydevices.net/community/tag/literary-devic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terarydevices.net/analogy/" TargetMode="External"/><Relationship Id="rId5" Type="http://schemas.openxmlformats.org/officeDocument/2006/relationships/hyperlink" Target="http://literarydevices.net/metaphor/" TargetMode="External"/><Relationship Id="rId4" Type="http://schemas.openxmlformats.org/officeDocument/2006/relationships/hyperlink" Target="http://literarydevices.net/simi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REVIEW OF 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LITERARY TERMS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2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COMPARE (Analogy, Metaphor, Simile)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140" y="2633792"/>
            <a:ext cx="9134475" cy="4772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5962" y="1582664"/>
            <a:ext cx="755319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“All the world’s a stage and men and women merely players</a:t>
            </a:r>
            <a:r>
              <a:rPr lang="en-US" sz="2400" dirty="0" smtClean="0"/>
              <a:t>,”</a:t>
            </a:r>
          </a:p>
          <a:p>
            <a:endParaRPr lang="en-CA" sz="2400" dirty="0"/>
          </a:p>
          <a:p>
            <a:r>
              <a:rPr lang="en-US" sz="2400" dirty="0"/>
              <a:t>“Elderly American ladies leaning on their canes listed toward me like towers of Pisa.”</a:t>
            </a:r>
          </a:p>
          <a:p>
            <a:endParaRPr lang="en-CA" sz="2400" dirty="0" smtClean="0"/>
          </a:p>
          <a:p>
            <a:r>
              <a:rPr lang="en-US" sz="2400" dirty="0"/>
              <a:t>“The white mares of the moon rush along the sky</a:t>
            </a:r>
            <a:br>
              <a:rPr lang="en-US" sz="2400" dirty="0"/>
            </a:br>
            <a:r>
              <a:rPr lang="en-US" sz="2400" dirty="0"/>
              <a:t>Beating their golden hoofs upon the glass Heavens.”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1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COMPARE 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140" y="2633792"/>
            <a:ext cx="9134475" cy="4772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5962" y="1582664"/>
            <a:ext cx="75531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Writers </a:t>
            </a:r>
            <a:r>
              <a:rPr lang="en-US" sz="2000" dirty="0"/>
              <a:t>utilize different kinds of comparisons to link an unfamiliar or a new idea to common and familiar objects.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Readers </a:t>
            </a:r>
            <a:r>
              <a:rPr lang="en-US" sz="2000" dirty="0"/>
              <a:t>to comprehend a new idea, which may have been difficult for them to understand </a:t>
            </a:r>
            <a:r>
              <a:rPr lang="en-US" sz="2000" dirty="0" smtClean="0"/>
              <a:t>otherwise.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 Writers </a:t>
            </a:r>
            <a:r>
              <a:rPr lang="en-US" sz="2000" dirty="0"/>
              <a:t>increase their chance of catching the attention and interest of their readers, as comparisons help them identify what they are </a:t>
            </a:r>
            <a:r>
              <a:rPr lang="en-US" sz="2000" dirty="0">
                <a:hlinkClick r:id="rId3"/>
              </a:rPr>
              <a:t>reading</a:t>
            </a:r>
            <a:r>
              <a:rPr lang="en-US" sz="2000" dirty="0"/>
              <a:t> to their lives.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9953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CONTRAST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121" y="2506662"/>
            <a:ext cx="7426283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786" y="2506662"/>
            <a:ext cx="4537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Contrast</a:t>
            </a:r>
            <a:r>
              <a:rPr lang="en-US" sz="2400" dirty="0"/>
              <a:t> is a </a:t>
            </a:r>
            <a:r>
              <a:rPr lang="en-US" sz="2400" dirty="0">
                <a:hlinkClick r:id="rId4"/>
              </a:rPr>
              <a:t>rhetorical device</a:t>
            </a:r>
            <a:r>
              <a:rPr lang="en-US" sz="2400" dirty="0"/>
              <a:t> through which writers identify differences between two subjects, places, persons, things or ideas</a:t>
            </a:r>
          </a:p>
        </p:txBody>
      </p:sp>
    </p:spTree>
    <p:extLst>
      <p:ext uri="{BB962C8B-B14F-4D97-AF65-F5344CB8AC3E}">
        <p14:creationId xmlns:p14="http://schemas.microsoft.com/office/powerpoint/2010/main" val="346774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CONTRAST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121" y="2506662"/>
            <a:ext cx="7426283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786" y="2506662"/>
            <a:ext cx="4537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Writers </a:t>
            </a:r>
            <a:r>
              <a:rPr lang="en-US" sz="2400" dirty="0"/>
              <a:t>use phrases and words to indicate a contrast such as </a:t>
            </a:r>
            <a:r>
              <a:rPr lang="en-US" sz="2400" i="1" dirty="0"/>
              <a:t>but, yet, however, instead, in contrast, nevertheless, on the contrary</a:t>
            </a:r>
            <a:r>
              <a:rPr lang="en-US" sz="2400" dirty="0"/>
              <a:t> and</a:t>
            </a:r>
            <a:r>
              <a:rPr lang="en-US" sz="2400" i="1" dirty="0"/>
              <a:t> </a:t>
            </a:r>
            <a:r>
              <a:rPr lang="en-US" sz="2400" i="1" dirty="0" smtClean="0"/>
              <a:t>unlike.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433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CONTRAST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121" y="2506662"/>
            <a:ext cx="7426283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786" y="2506662"/>
            <a:ext cx="45373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Point-by-point Contrast</a:t>
            </a:r>
            <a:r>
              <a:rPr lang="en-US" sz="2400" dirty="0"/>
              <a:t> – In this type of contrast, writers deal with a series of features of two subjects, and then present their contrast, discussing all points successively.</a:t>
            </a:r>
          </a:p>
          <a:p>
            <a:r>
              <a:rPr lang="en-US" sz="2400" b="1" dirty="0"/>
              <a:t>Subject-by-subject Contrast</a:t>
            </a:r>
            <a:r>
              <a:rPr lang="en-US" sz="2400" dirty="0"/>
              <a:t> – In this type of contrast, a writer first discusses one subject thoroughly and then move on to another.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4778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CONTRAST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121" y="2506662"/>
            <a:ext cx="7426283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786" y="2506662"/>
            <a:ext cx="45373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Through Contrast,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readers </a:t>
            </a:r>
            <a:r>
              <a:rPr lang="en-US" sz="2400" dirty="0" smtClean="0"/>
              <a:t>can easily </a:t>
            </a:r>
            <a:r>
              <a:rPr lang="en-US" sz="2400" dirty="0"/>
              <a:t>understand through this device what is going to happen next.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Writers </a:t>
            </a:r>
            <a:r>
              <a:rPr lang="en-US" sz="2400" dirty="0"/>
              <a:t>make their arguments stronger which become memorable for readers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Writers shock </a:t>
            </a:r>
            <a:r>
              <a:rPr lang="en-US" sz="2400" dirty="0"/>
              <a:t>the audience, heighten </a:t>
            </a:r>
            <a:r>
              <a:rPr lang="en-US" sz="2400" dirty="0">
                <a:hlinkClick r:id="rId3"/>
              </a:rPr>
              <a:t>drama</a:t>
            </a:r>
            <a:r>
              <a:rPr lang="en-US" sz="2400" dirty="0"/>
              <a:t> and produce balanced structures in literary works</a:t>
            </a:r>
          </a:p>
        </p:txBody>
      </p:sp>
    </p:spTree>
    <p:extLst>
      <p:ext uri="{BB962C8B-B14F-4D97-AF65-F5344CB8AC3E}">
        <p14:creationId xmlns:p14="http://schemas.microsoft.com/office/powerpoint/2010/main" val="3309793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CONTRAST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121" y="2506662"/>
            <a:ext cx="7426283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786" y="665336"/>
            <a:ext cx="453733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begin with the differences: Lenin was cruel, which Gladstone was not; Lenin had no respect for tradition, whereas Gladstone had a great deal; Lenin considered all means legitimate for securing the victory of his party, whereas for Gladstone politics was a game with certain rules that must be </a:t>
            </a:r>
            <a:r>
              <a:rPr lang="en-US" sz="2400" dirty="0" smtClean="0"/>
              <a:t>observed.  … </a:t>
            </a:r>
            <a:r>
              <a:rPr lang="en-US" sz="2400" dirty="0"/>
              <a:t>and accordingly Gladstone on the whole had beneficent effects, while Lenin’s effects were disastrous.</a:t>
            </a:r>
          </a:p>
          <a:p>
            <a:r>
              <a:rPr lang="en-US" sz="2400" dirty="0" smtClean="0"/>
              <a:t>-From </a:t>
            </a:r>
            <a:r>
              <a:rPr lang="en-US" sz="2400" dirty="0"/>
              <a:t>“</a:t>
            </a:r>
            <a:r>
              <a:rPr lang="en-US" sz="2400" i="1" dirty="0"/>
              <a:t>Eminent Men I Have Known</a:t>
            </a:r>
            <a:r>
              <a:rPr lang="en-US" sz="2400" dirty="0"/>
              <a:t>, </a:t>
            </a:r>
            <a:r>
              <a:rPr lang="en-US" sz="2400" i="1" dirty="0"/>
              <a:t>Unpopular Essays” </a:t>
            </a:r>
            <a:r>
              <a:rPr lang="en-US" sz="2400" dirty="0"/>
              <a:t>by Bertrand Russell</a:t>
            </a:r>
          </a:p>
        </p:txBody>
      </p:sp>
    </p:spTree>
    <p:extLst>
      <p:ext uri="{BB962C8B-B14F-4D97-AF65-F5344CB8AC3E}">
        <p14:creationId xmlns:p14="http://schemas.microsoft.com/office/powerpoint/2010/main" val="929439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TONE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832" y="2530258"/>
            <a:ext cx="6578168" cy="4327742"/>
          </a:xfrm>
        </p:spPr>
      </p:pic>
      <p:sp>
        <p:nvSpPr>
          <p:cNvPr id="5" name="Rectangle 4"/>
          <p:cNvSpPr/>
          <p:nvPr/>
        </p:nvSpPr>
        <p:spPr>
          <a:xfrm>
            <a:off x="505216" y="2530258"/>
            <a:ext cx="46680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Tone, in written composition, is an attitude of a writer toward a subject or an audience. Tone is generally conveyed through the choice of words or the viewpoint of a writer on a particular subject.</a:t>
            </a:r>
          </a:p>
          <a:p>
            <a:r>
              <a:rPr lang="en-US" sz="2000" dirty="0" smtClean="0"/>
              <a:t>Every written piece comprises a central </a:t>
            </a:r>
            <a:r>
              <a:rPr lang="en-US" sz="2000" dirty="0" smtClean="0">
                <a:hlinkClick r:id="rId3"/>
              </a:rPr>
              <a:t>theme</a:t>
            </a:r>
            <a:r>
              <a:rPr lang="en-US" sz="2000" dirty="0" smtClean="0"/>
              <a:t> or subject matter. The manner in which a writer approaches this </a:t>
            </a:r>
            <a:r>
              <a:rPr lang="en-US" sz="2000" dirty="0" smtClean="0">
                <a:hlinkClick r:id="rId4"/>
              </a:rPr>
              <a:t>theme</a:t>
            </a:r>
            <a:r>
              <a:rPr lang="en-US" sz="2000" dirty="0" smtClean="0"/>
              <a:t> and subject is the tone.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7533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TONE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48" y="3169085"/>
            <a:ext cx="5607151" cy="3688915"/>
          </a:xfrm>
        </p:spPr>
      </p:pic>
      <p:sp>
        <p:nvSpPr>
          <p:cNvPr id="3" name="TextBox 2"/>
          <p:cNvSpPr txBox="1"/>
          <p:nvPr/>
        </p:nvSpPr>
        <p:spPr>
          <a:xfrm>
            <a:off x="726509" y="1465545"/>
            <a:ext cx="28434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tone can be formal, informal, serious, comic, sarcastic, sad, and cheerful or it may be any other existing attitudes.</a:t>
            </a:r>
          </a:p>
        </p:txBody>
      </p:sp>
    </p:spTree>
    <p:extLst>
      <p:ext uri="{BB962C8B-B14F-4D97-AF65-F5344CB8AC3E}">
        <p14:creationId xmlns:p14="http://schemas.microsoft.com/office/powerpoint/2010/main" val="178788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TONE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700" y="2805830"/>
            <a:ext cx="6159299" cy="4052170"/>
          </a:xfrm>
        </p:spPr>
      </p:pic>
      <p:sp>
        <p:nvSpPr>
          <p:cNvPr id="3" name="TextBox 2"/>
          <p:cNvSpPr txBox="1"/>
          <p:nvPr/>
        </p:nvSpPr>
        <p:spPr>
          <a:xfrm>
            <a:off x="726511" y="1841326"/>
            <a:ext cx="39331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 want to ask the authorities what is the big deal? Why do not they control the epidemic? It is eating up lives like a monster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r>
              <a:rPr lang="en-US" dirty="0"/>
              <a:t>“I want to draw the attention of the concerned authorities toward damage caused by an epidemic. If steps were not taken to curb it, it will further injure our </a:t>
            </a:r>
            <a:r>
              <a:rPr lang="en-US" dirty="0">
                <a:hlinkClick r:id="rId3"/>
              </a:rPr>
              <a:t>community</a:t>
            </a:r>
            <a:r>
              <a:rPr lang="en-US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6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TONE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66" y="2668044"/>
            <a:ext cx="6368733" cy="4189956"/>
          </a:xfrm>
        </p:spPr>
      </p:pic>
      <p:sp>
        <p:nvSpPr>
          <p:cNvPr id="3" name="TextBox 2"/>
          <p:cNvSpPr txBox="1"/>
          <p:nvPr/>
        </p:nvSpPr>
        <p:spPr>
          <a:xfrm>
            <a:off x="449894" y="2254685"/>
            <a:ext cx="48611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Tone, in a piece of literature, decides how they readers read a literary piece and how they should feel while they are </a:t>
            </a:r>
            <a:r>
              <a:rPr lang="en-US" dirty="0">
                <a:hlinkClick r:id="rId3"/>
              </a:rPr>
              <a:t>reading</a:t>
            </a:r>
            <a:r>
              <a:rPr lang="en-US" dirty="0"/>
              <a:t> it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It stimulates the readers to read a piece of literature as a serious, comical, spectacular or distressing. In addition, tone lends shape and life to a piece of literature because it creates a mood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Moreover, tone bestows </a:t>
            </a:r>
            <a:r>
              <a:rPr lang="en-US" dirty="0">
                <a:hlinkClick r:id="rId4"/>
              </a:rPr>
              <a:t>voice</a:t>
            </a:r>
            <a:r>
              <a:rPr lang="en-US" dirty="0"/>
              <a:t> to characters and it throws light on the personalities and dispositions of characters that readers understand better.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7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093" y="-180502"/>
            <a:ext cx="9883035" cy="742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6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IMAGES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3196" y="-144853"/>
            <a:ext cx="4773088" cy="7002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916481"/>
            <a:ext cx="6714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It was dark and dim in the forest.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i="1" dirty="0" smtClean="0"/>
              <a:t>The </a:t>
            </a:r>
            <a:r>
              <a:rPr lang="en-US" sz="2400" i="1" dirty="0"/>
              <a:t>children were screaming and shouting in the fields. 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i="1" dirty="0"/>
              <a:t>He whiffed the aroma of brewed coffee. </a:t>
            </a:r>
            <a:endParaRPr lang="en-US" sz="2400" i="1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The </a:t>
            </a:r>
            <a:r>
              <a:rPr lang="en-US" sz="2400" i="1" dirty="0"/>
              <a:t>girl ran her hands on a soft satin fabric.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fresh and juicy orange are very cold and sweet.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9802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IMAGES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3196" y="-144853"/>
            <a:ext cx="4773088" cy="7002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3999" y="1689020"/>
            <a:ext cx="56367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function of imagery in literature is to generate a vibrant and graphic presentation of a scene that appeals to as many of the </a:t>
            </a:r>
            <a:r>
              <a:rPr lang="en-US" sz="2000" dirty="0">
                <a:hlinkClick r:id="rId3"/>
              </a:rPr>
              <a:t>reader</a:t>
            </a:r>
            <a:r>
              <a:rPr lang="en-US" sz="2000" dirty="0"/>
              <a:t>’s senses as possible. </a:t>
            </a:r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aids the reader’s imagination to envision the characters and scenes in the literary piece clearly.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Apart </a:t>
            </a:r>
            <a:r>
              <a:rPr lang="en-US" sz="2000" dirty="0"/>
              <a:t>from the above mentioned function, images , which are drawn by using figures of speech like </a:t>
            </a:r>
            <a:r>
              <a:rPr lang="en-US" sz="2000" dirty="0">
                <a:hlinkClick r:id="rId4"/>
              </a:rPr>
              <a:t>metaphor</a:t>
            </a:r>
            <a:r>
              <a:rPr lang="en-US" sz="2000" dirty="0"/>
              <a:t>, simile, </a:t>
            </a:r>
            <a:r>
              <a:rPr lang="en-US" sz="2000" dirty="0">
                <a:hlinkClick r:id="rId5"/>
              </a:rPr>
              <a:t>personification</a:t>
            </a:r>
            <a:r>
              <a:rPr lang="en-US" sz="2000" dirty="0"/>
              <a:t>, </a:t>
            </a:r>
            <a:r>
              <a:rPr lang="en-US" sz="2000" dirty="0">
                <a:hlinkClick r:id="rId6"/>
              </a:rPr>
              <a:t>onomatopoeia</a:t>
            </a:r>
            <a:r>
              <a:rPr lang="en-US" sz="2000" dirty="0"/>
              <a:t> etc. serve the function of beautifying a piece of literature.</a:t>
            </a:r>
          </a:p>
        </p:txBody>
      </p:sp>
    </p:spTree>
    <p:extLst>
      <p:ext uri="{BB962C8B-B14F-4D97-AF65-F5344CB8AC3E}">
        <p14:creationId xmlns:p14="http://schemas.microsoft.com/office/powerpoint/2010/main" val="104461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/>
              <a:t>COMPARE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1" y="2283062"/>
            <a:ext cx="9134475" cy="4772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9556" y="1453018"/>
            <a:ext cx="78287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Comparison is a rhetorical or </a:t>
            </a:r>
            <a:r>
              <a:rPr lang="en-US" sz="2400" dirty="0">
                <a:hlinkClick r:id="rId3"/>
              </a:rPr>
              <a:t>literary device</a:t>
            </a:r>
            <a:r>
              <a:rPr lang="en-US" sz="2400" dirty="0"/>
              <a:t> in which a writer compares or contrasts two people, places, things, or ideas. </a:t>
            </a:r>
            <a:r>
              <a:rPr lang="en-US" sz="2400" dirty="0" smtClean="0"/>
              <a:t>Comparisons </a:t>
            </a:r>
            <a:r>
              <a:rPr lang="en-US" sz="2400" dirty="0"/>
              <a:t>occur in literary works frequently.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Writers </a:t>
            </a:r>
            <a:r>
              <a:rPr lang="en-US" sz="2400" dirty="0"/>
              <a:t>and poets use comparison in order to link their feelings about a thing to something they compare it with.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There </a:t>
            </a:r>
            <a:r>
              <a:rPr lang="en-US" sz="2400" dirty="0"/>
              <a:t>are numerous devices in literature that compare two different things to show the similarity between them e.g. </a:t>
            </a:r>
            <a:r>
              <a:rPr lang="en-US" sz="2400" dirty="0">
                <a:hlinkClick r:id="rId4"/>
              </a:rPr>
              <a:t>simile</a:t>
            </a:r>
            <a:r>
              <a:rPr lang="en-US" sz="2400" dirty="0"/>
              <a:t>, </a:t>
            </a:r>
            <a:r>
              <a:rPr lang="en-US" sz="2400" dirty="0">
                <a:hlinkClick r:id="rId5"/>
              </a:rPr>
              <a:t>metaphor</a:t>
            </a:r>
            <a:r>
              <a:rPr lang="en-US" sz="2400" dirty="0"/>
              <a:t>, </a:t>
            </a:r>
            <a:r>
              <a:rPr lang="en-US" sz="2400" dirty="0">
                <a:hlinkClick r:id="rId6"/>
              </a:rPr>
              <a:t>analogy</a:t>
            </a:r>
            <a:r>
              <a:rPr lang="en-US" sz="2400" dirty="0"/>
              <a:t>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30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824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REVIEW OF FORM</vt:lpstr>
      <vt:lpstr>TONE</vt:lpstr>
      <vt:lpstr>TONE</vt:lpstr>
      <vt:lpstr>TONE</vt:lpstr>
      <vt:lpstr>TONE</vt:lpstr>
      <vt:lpstr>PowerPoint Presentation</vt:lpstr>
      <vt:lpstr>IMAGES</vt:lpstr>
      <vt:lpstr>IMAGES</vt:lpstr>
      <vt:lpstr>COMPARE</vt:lpstr>
      <vt:lpstr>COMPARE (Analogy, Metaphor, Simile)</vt:lpstr>
      <vt:lpstr>COMPARE  </vt:lpstr>
      <vt:lpstr>CONTRAST</vt:lpstr>
      <vt:lpstr>CONTRAST</vt:lpstr>
      <vt:lpstr>CONTRAST</vt:lpstr>
      <vt:lpstr>CONTRAST</vt:lpstr>
      <vt:lpstr>CONTRAST</vt:lpstr>
    </vt:vector>
  </TitlesOfParts>
  <Company>Peel District School Board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OF FORM</dc:title>
  <dc:creator>Holland, Laura</dc:creator>
  <cp:lastModifiedBy>Ms. Holland - Cawthra Park SS</cp:lastModifiedBy>
  <cp:revision>5</cp:revision>
  <dcterms:created xsi:type="dcterms:W3CDTF">2015-09-09T12:42:13Z</dcterms:created>
  <dcterms:modified xsi:type="dcterms:W3CDTF">2015-09-09T13:31:42Z</dcterms:modified>
</cp:coreProperties>
</file>